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74" r:id="rId4"/>
    <p:sldId id="271" r:id="rId5"/>
    <p:sldId id="272" r:id="rId6"/>
    <p:sldId id="257" r:id="rId7"/>
    <p:sldId id="258" r:id="rId8"/>
    <p:sldId id="260" r:id="rId9"/>
    <p:sldId id="259" r:id="rId10"/>
    <p:sldId id="261" r:id="rId11"/>
    <p:sldId id="262" r:id="rId12"/>
    <p:sldId id="264" r:id="rId13"/>
    <p:sldId id="265" r:id="rId14"/>
    <p:sldId id="266" r:id="rId15"/>
    <p:sldId id="273" r:id="rId16"/>
    <p:sldId id="267" r:id="rId17"/>
    <p:sldId id="268" r:id="rId18"/>
    <p:sldId id="269" r:id="rId19"/>
    <p:sldId id="27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0B4DCC-E933-4147-9537-C007EF7013FD}" type="datetimeFigureOut">
              <a:rPr lang="en-US" smtClean="0"/>
              <a:pPr/>
              <a:t>5/10/2011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0B4DCC-E933-4147-9537-C007EF7013FD}" type="datetimeFigureOut">
              <a:rPr lang="en-US" smtClean="0"/>
              <a:pPr/>
              <a:t>5/10/2011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0B4DCC-E933-4147-9537-C007EF7013FD}" type="datetimeFigureOut">
              <a:rPr lang="en-US" smtClean="0"/>
              <a:pPr/>
              <a:t>5/10/2011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0B4DCC-E933-4147-9537-C007EF7013FD}" type="datetimeFigureOut">
              <a:rPr lang="en-US" smtClean="0"/>
              <a:pPr/>
              <a:t>5/10/2011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0B4DCC-E933-4147-9537-C007EF7013FD}" type="datetimeFigureOut">
              <a:rPr lang="en-US" smtClean="0"/>
              <a:pPr/>
              <a:t>5/10/2011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0B4DCC-E933-4147-9537-C007EF7013FD}" type="datetimeFigureOut">
              <a:rPr lang="en-US" smtClean="0"/>
              <a:pPr/>
              <a:t>5/10/2011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0B4DCC-E933-4147-9537-C007EF7013FD}" type="datetimeFigureOut">
              <a:rPr lang="en-US" smtClean="0"/>
              <a:pPr/>
              <a:t>5/10/2011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0B4DCC-E933-4147-9537-C007EF7013FD}" type="datetimeFigureOut">
              <a:rPr lang="en-US" smtClean="0"/>
              <a:pPr/>
              <a:t>5/10/2011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0B4DCC-E933-4147-9537-C007EF7013FD}" type="datetimeFigureOut">
              <a:rPr lang="en-US" smtClean="0"/>
              <a:pPr/>
              <a:t>5/10/2011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0B4DCC-E933-4147-9537-C007EF7013FD}" type="datetimeFigureOut">
              <a:rPr lang="en-US" smtClean="0"/>
              <a:pPr/>
              <a:t>5/10/2011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0B4DCC-E933-4147-9537-C007EF7013FD}" type="datetimeFigureOut">
              <a:rPr lang="en-US" smtClean="0"/>
              <a:pPr/>
              <a:t>5/10/2011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1FFD6E-4C4D-4200-AB35-8E2F829AD8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0B4DCC-E933-4147-9537-C007EF7013FD}" type="datetimeFigureOut">
              <a:rPr lang="en-US" smtClean="0"/>
              <a:pPr/>
              <a:t>5/10/2011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1FFD6E-4C4D-4200-AB35-8E2F829AD8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t>
            </a:r>
            <a:r>
              <a:rPr lang="en-US" dirty="0" err="1" smtClean="0"/>
              <a:t>Holocuast</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Prisoner in an execution line</a:t>
            </a:r>
            <a:endParaRPr lang="en-US" dirty="0"/>
          </a:p>
        </p:txBody>
      </p:sp>
      <p:sp>
        <p:nvSpPr>
          <p:cNvPr id="3" name="Content Placeholder 2"/>
          <p:cNvSpPr>
            <a:spLocks noGrp="1"/>
          </p:cNvSpPr>
          <p:nvPr>
            <p:ph idx="1"/>
          </p:nvPr>
        </p:nvSpPr>
        <p:spPr/>
        <p:txBody>
          <a:bodyPr/>
          <a:lstStyle/>
          <a:p>
            <a:r>
              <a:rPr lang="en-US" dirty="0" smtClean="0"/>
              <a:t>“We turned towards the grave and then he turned around and asked "Whom shall I shoot first?" We were already facing the grave. The German asked "Who do you want me to shoot first?" I did not answer. I felt him take the child from my arms. The child cried out and was shot immediately. And then he aimed at me.”</a:t>
            </a:r>
          </a:p>
          <a:p>
            <a:r>
              <a:rPr lang="en-US" dirty="0" smtClean="0"/>
              <a:t>-Prisoner about to be executed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dirty="0" smtClean="0"/>
              <a:t>Mass Grave</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066800" y="729003"/>
            <a:ext cx="6934200" cy="59003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States Response</a:t>
            </a:r>
            <a:endParaRPr lang="en-US" dirty="0"/>
          </a:p>
        </p:txBody>
      </p:sp>
      <p:sp>
        <p:nvSpPr>
          <p:cNvPr id="3" name="Content Placeholder 2"/>
          <p:cNvSpPr>
            <a:spLocks noGrp="1"/>
          </p:cNvSpPr>
          <p:nvPr>
            <p:ph idx="1"/>
          </p:nvPr>
        </p:nvSpPr>
        <p:spPr/>
        <p:txBody>
          <a:bodyPr/>
          <a:lstStyle/>
          <a:p>
            <a:r>
              <a:rPr lang="en-US" dirty="0" smtClean="0"/>
              <a:t>September 1935- Nazis enact the Nuremberg Laws. Among other things they deprive German Jews of the right to vote and hold public office, and they outlaw marriages between Jews and non-Jews.</a:t>
            </a:r>
          </a:p>
          <a:p>
            <a:r>
              <a:rPr lang="en-US" dirty="0" smtClean="0"/>
              <a:t>November 1936- Landslide re-election victory for President Roosevelt, with nearly complete Jewish support.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States Response</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May – June 1939</a:t>
            </a:r>
            <a:r>
              <a:rPr lang="en-US" dirty="0" smtClean="0"/>
              <a:t> -- The S.S. St. Louis, carrying 930 Jewish refugees, is turned away by Cuba. The U.S. refuses to admit the refugees, who are forced to return to Europe.</a:t>
            </a:r>
          </a:p>
          <a:p>
            <a:r>
              <a:rPr lang="en-US" b="1" dirty="0" smtClean="0"/>
              <a:t>June 1941</a:t>
            </a:r>
            <a:r>
              <a:rPr lang="en-US" dirty="0" smtClean="0"/>
              <a:t> -- New rules in the U.S. cut refugee immigration to about 25% of the relevant original quotas.</a:t>
            </a:r>
          </a:p>
          <a:p>
            <a:r>
              <a:rPr lang="en-US" b="1" dirty="0" smtClean="0"/>
              <a:t>August 21, 1941</a:t>
            </a:r>
            <a:r>
              <a:rPr lang="en-US" dirty="0" smtClean="0"/>
              <a:t> -- President Roosevelt warns Axis powers that the perpetrators of war crimes would be tried after their defeat and face "fearful retribution."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States Response</a:t>
            </a:r>
            <a:endParaRPr lang="en-US" dirty="0"/>
          </a:p>
        </p:txBody>
      </p:sp>
      <p:sp>
        <p:nvSpPr>
          <p:cNvPr id="3" name="Content Placeholder 2"/>
          <p:cNvSpPr>
            <a:spLocks noGrp="1"/>
          </p:cNvSpPr>
          <p:nvPr>
            <p:ph idx="1"/>
          </p:nvPr>
        </p:nvSpPr>
        <p:spPr/>
        <p:txBody>
          <a:bodyPr/>
          <a:lstStyle/>
          <a:p>
            <a:r>
              <a:rPr lang="en-US" b="1" dirty="0" smtClean="0"/>
              <a:t>September 1943</a:t>
            </a:r>
            <a:r>
              <a:rPr lang="en-US" dirty="0" smtClean="0"/>
              <a:t> -- A bill is introduced into the House that would allow refugees who don't endanger public safety to come to the U.S. temporarily. The bill doesn't reach the floor of either House.</a:t>
            </a:r>
          </a:p>
          <a:p>
            <a:r>
              <a:rPr lang="en-US" b="1" dirty="0" smtClean="0"/>
              <a:t>August</a:t>
            </a:r>
            <a:r>
              <a:rPr lang="en-US" dirty="0" smtClean="0"/>
              <a:t>  1944-- Nine hundred eighty-two refugees, most of them Jewish, arrive at Fort Ontario in upstate New York.</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Response of Holocaust activity</a:t>
            </a:r>
            <a:endParaRPr lang="en-US" dirty="0"/>
          </a:p>
        </p:txBody>
      </p:sp>
      <p:sp>
        <p:nvSpPr>
          <p:cNvPr id="3" name="Content Placeholder 2"/>
          <p:cNvSpPr>
            <a:spLocks noGrp="1"/>
          </p:cNvSpPr>
          <p:nvPr>
            <p:ph idx="1"/>
          </p:nvPr>
        </p:nvSpPr>
        <p:spPr/>
        <p:txBody>
          <a:bodyPr/>
          <a:lstStyle/>
          <a:p>
            <a:r>
              <a:rPr lang="en-US" dirty="0" smtClean="0"/>
              <a:t>Go around to each reading.  Write down the number and the group and answer the questions on your graphic organizer.</a:t>
            </a:r>
          </a:p>
          <a:p>
            <a:r>
              <a:rPr lang="en-US" dirty="0" smtClean="0"/>
              <a:t>When you are done have a seat.</a:t>
            </a:r>
          </a:p>
          <a:p>
            <a:r>
              <a:rPr lang="en-US" dirty="0" smtClean="0"/>
              <a:t>Be ready to explain who you think is most responsible.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the United States do enough?</a:t>
            </a:r>
            <a:endParaRPr lang="en-US" dirty="0"/>
          </a:p>
        </p:txBody>
      </p:sp>
      <p:sp>
        <p:nvSpPr>
          <p:cNvPr id="3" name="Content Placeholder 2"/>
          <p:cNvSpPr>
            <a:spLocks noGrp="1"/>
          </p:cNvSpPr>
          <p:nvPr>
            <p:ph idx="1"/>
          </p:nvPr>
        </p:nvSpPr>
        <p:spPr>
          <a:xfrm>
            <a:off x="457200" y="1143000"/>
            <a:ext cx="8229600" cy="5715000"/>
          </a:xfrm>
        </p:spPr>
        <p:txBody>
          <a:bodyPr>
            <a:normAutofit/>
          </a:bodyPr>
          <a:lstStyle/>
          <a:p>
            <a:r>
              <a:rPr lang="en-US" dirty="0" smtClean="0"/>
              <a:t>Over 6 million Jews killed and many more displaced.</a:t>
            </a:r>
          </a:p>
          <a:p>
            <a:r>
              <a:rPr lang="en-US" dirty="0" smtClean="0"/>
              <a:t>U.S. only takes in a few thousand refugees.</a:t>
            </a:r>
          </a:p>
          <a:p>
            <a:r>
              <a:rPr lang="en-US" dirty="0" smtClean="0"/>
              <a:t>Some government officials thought the refugees might be spies. </a:t>
            </a:r>
          </a:p>
          <a:p>
            <a:r>
              <a:rPr lang="en-US" dirty="0" smtClean="0"/>
              <a:t>Most of Europe and the United States just watched for the most part while millions of Jews were killed and displaced.  </a:t>
            </a:r>
          </a:p>
          <a:p>
            <a:r>
              <a:rPr lang="en-US" dirty="0" smtClean="0"/>
              <a:t>Is it the U.S.’s responsibility to protect people of other countries?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Silent Debate</a:t>
            </a:r>
            <a:endParaRPr lang="en-US" dirty="0"/>
          </a:p>
        </p:txBody>
      </p:sp>
      <p:sp>
        <p:nvSpPr>
          <p:cNvPr id="3" name="Content Placeholder 2"/>
          <p:cNvSpPr>
            <a:spLocks noGrp="1"/>
          </p:cNvSpPr>
          <p:nvPr>
            <p:ph idx="1"/>
          </p:nvPr>
        </p:nvSpPr>
        <p:spPr>
          <a:xfrm>
            <a:off x="457200" y="1600200"/>
            <a:ext cx="8229600" cy="5257800"/>
          </a:xfrm>
        </p:spPr>
        <p:txBody>
          <a:bodyPr/>
          <a:lstStyle/>
          <a:p>
            <a:r>
              <a:rPr lang="en-US" dirty="0" smtClean="0"/>
              <a:t>You will be paired up and have a silent (written) debate with your partner.</a:t>
            </a:r>
          </a:p>
          <a:p>
            <a:r>
              <a:rPr lang="en-US" dirty="0" smtClean="0"/>
              <a:t>One person will argue that the United States did enough while the other will say that it did not do enough.</a:t>
            </a:r>
          </a:p>
          <a:p>
            <a:r>
              <a:rPr lang="en-US" dirty="0" smtClean="0"/>
              <a:t>Each person will have one minute to write their argument down and then will pass the paper to the other person who will respond. </a:t>
            </a:r>
          </a:p>
          <a:p>
            <a:r>
              <a:rPr lang="en-US" dirty="0" smtClean="0"/>
              <a:t>NO TALKING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dirty="0" smtClean="0"/>
              <a:t>Silent Debate example</a:t>
            </a:r>
            <a:endParaRPr lang="en-US" dirty="0"/>
          </a:p>
        </p:txBody>
      </p:sp>
      <p:sp>
        <p:nvSpPr>
          <p:cNvPr id="3" name="Content Placeholder 2"/>
          <p:cNvSpPr>
            <a:spLocks noGrp="1"/>
          </p:cNvSpPr>
          <p:nvPr>
            <p:ph idx="1"/>
          </p:nvPr>
        </p:nvSpPr>
        <p:spPr>
          <a:xfrm>
            <a:off x="457200" y="838200"/>
            <a:ext cx="8229600" cy="6019800"/>
          </a:xfrm>
        </p:spPr>
        <p:txBody>
          <a:bodyPr>
            <a:normAutofit fontScale="92500" lnSpcReduction="20000"/>
          </a:bodyPr>
          <a:lstStyle/>
          <a:p>
            <a:r>
              <a:rPr lang="en-US" dirty="0" smtClean="0"/>
              <a:t>Question:  Who is the best team in the ACC?</a:t>
            </a:r>
          </a:p>
          <a:p>
            <a:r>
              <a:rPr lang="en-US" dirty="0" smtClean="0"/>
              <a:t>Ms. J:  The best team in the ACC is obviously Duke.</a:t>
            </a:r>
          </a:p>
          <a:p>
            <a:r>
              <a:rPr lang="en-US" dirty="0" smtClean="0"/>
              <a:t>Student:  No of course not the best team is Maryland.</a:t>
            </a:r>
          </a:p>
          <a:p>
            <a:r>
              <a:rPr lang="en-US" dirty="0" smtClean="0"/>
              <a:t>Ms. J:  Well Duke killed Maryland in their first meeting this year.</a:t>
            </a:r>
          </a:p>
          <a:p>
            <a:r>
              <a:rPr lang="en-US" dirty="0" smtClean="0"/>
              <a:t>Student:  Maryland beat Duke the second time and they tied as regular season champs.</a:t>
            </a:r>
          </a:p>
          <a:p>
            <a:r>
              <a:rPr lang="en-US" dirty="0" smtClean="0"/>
              <a:t>Ms. J:  True but Duke won the ACC tournament and has a number 1 seed in the NCAA tournament.</a:t>
            </a:r>
          </a:p>
          <a:p>
            <a:r>
              <a:rPr lang="en-US" dirty="0" smtClean="0"/>
              <a:t>Student:  Well Maryland is explosive and a comeback team.  </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lstStyle/>
          <a:p>
            <a:r>
              <a:rPr lang="en-US" dirty="0" smtClean="0"/>
              <a:t>Write a speech condemning or supporting FDR and the U.S. government’s policies regarding the Holocaust and refugees.  Your speech should be at least one paragraph long and use evidence from what we learned today.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normAutofit lnSpcReduction="10000"/>
          </a:bodyPr>
          <a:lstStyle/>
          <a:p>
            <a:r>
              <a:rPr lang="en-US" sz="6000" dirty="0" smtClean="0"/>
              <a:t>If you were President Roosevelt and you had heard about the Holocaust, what would you do?</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 get a textbook</a:t>
            </a:r>
            <a:endParaRPr lang="en-US" dirty="0"/>
          </a:p>
        </p:txBody>
      </p:sp>
      <p:sp>
        <p:nvSpPr>
          <p:cNvPr id="3" name="Content Placeholder 2"/>
          <p:cNvSpPr>
            <a:spLocks noGrp="1"/>
          </p:cNvSpPr>
          <p:nvPr>
            <p:ph idx="1"/>
          </p:nvPr>
        </p:nvSpPr>
        <p:spPr/>
        <p:txBody>
          <a:bodyPr/>
          <a:lstStyle/>
          <a:p>
            <a:r>
              <a:rPr lang="en-US" dirty="0" smtClean="0"/>
              <a:t>Pg 495-499</a:t>
            </a:r>
          </a:p>
          <a:p>
            <a:r>
              <a:rPr lang="en-US" dirty="0" smtClean="0"/>
              <a:t>Define all the key terms</a:t>
            </a:r>
          </a:p>
          <a:p>
            <a:r>
              <a:rPr lang="en-US" dirty="0" smtClean="0"/>
              <a:t>Answer the questions on pg 499 questions 1-5</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normAutofit/>
          </a:bodyPr>
          <a:lstStyle/>
          <a:p>
            <a:r>
              <a:rPr lang="en-US" sz="4400" u="sng" dirty="0" smtClean="0"/>
              <a:t>Genocide-the systematic killing of a racial or cultural group.  </a:t>
            </a:r>
          </a:p>
          <a:p>
            <a:endParaRPr lang="en-US" sz="4400" u="sng" dirty="0" smtClean="0"/>
          </a:p>
          <a:p>
            <a:r>
              <a:rPr lang="en-US" sz="4400" u="sng" dirty="0" smtClean="0"/>
              <a:t>Anti-</a:t>
            </a:r>
            <a:r>
              <a:rPr lang="en-US" sz="4400" u="sng" dirty="0" err="1" smtClean="0"/>
              <a:t>semitism</a:t>
            </a:r>
            <a:r>
              <a:rPr lang="en-US" sz="4400" u="sng" dirty="0" smtClean="0"/>
              <a:t>-the intense dislike for and prejudice against Jewish people.  </a:t>
            </a:r>
            <a:endParaRPr lang="en-US" sz="4400" u="sng"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Holocaust?</a:t>
            </a:r>
            <a:endParaRPr lang="en-US" dirty="0"/>
          </a:p>
        </p:txBody>
      </p:sp>
      <p:sp>
        <p:nvSpPr>
          <p:cNvPr id="3" name="Content Placeholder 2"/>
          <p:cNvSpPr>
            <a:spLocks noGrp="1"/>
          </p:cNvSpPr>
          <p:nvPr>
            <p:ph idx="1"/>
          </p:nvPr>
        </p:nvSpPr>
        <p:spPr/>
        <p:txBody>
          <a:bodyPr/>
          <a:lstStyle/>
          <a:p>
            <a:r>
              <a:rPr lang="en-US" u="sng" dirty="0" smtClean="0"/>
              <a:t>The systematic killing and persecution of about six million Jews by the German Nazi regime.</a:t>
            </a:r>
          </a:p>
          <a:p>
            <a:r>
              <a:rPr lang="en-US" dirty="0" smtClean="0"/>
              <a:t>It began in 1933 with the rise of the Nazi party in Germany and ended in 1945 with the end of World War II.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r>
              <a:rPr lang="en-US" dirty="0" smtClean="0"/>
              <a:t>Children at a Concentration Camp</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09600" y="685800"/>
            <a:ext cx="8077200" cy="5805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09600"/>
          </a:xfrm>
        </p:spPr>
        <p:txBody>
          <a:bodyPr>
            <a:normAutofit fontScale="90000"/>
          </a:bodyPr>
          <a:lstStyle/>
          <a:p>
            <a:r>
              <a:rPr lang="en-US" dirty="0" smtClean="0"/>
              <a:t>Prisoners greeting liberators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57200" y="990600"/>
            <a:ext cx="8077200" cy="5654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Discriminatory Rules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Native Jews were precluded from citizenship (1935 </a:t>
            </a:r>
            <a:r>
              <a:rPr lang="en-US" dirty="0" err="1" smtClean="0"/>
              <a:t>Reichsgesetzblatt</a:t>
            </a:r>
            <a:r>
              <a:rPr lang="en-US" dirty="0" smtClean="0"/>
              <a:t>, Part I, page 1146, signed by Frick). </a:t>
            </a:r>
          </a:p>
          <a:p>
            <a:r>
              <a:rPr lang="en-US" dirty="0" smtClean="0"/>
              <a:t>Jews were forbidden to live in marriage or to have extramarital relations with persons of German blood (1935 </a:t>
            </a:r>
            <a:r>
              <a:rPr lang="en-US" dirty="0" err="1" smtClean="0"/>
              <a:t>Reichsgesetzblatt</a:t>
            </a:r>
            <a:r>
              <a:rPr lang="en-US" dirty="0" smtClean="0"/>
              <a:t>, Part I, page 1146, signed by Frick and Hess). </a:t>
            </a:r>
          </a:p>
          <a:p>
            <a:r>
              <a:rPr lang="en-US" dirty="0" smtClean="0"/>
              <a:t>Jews were denied the right to vote (1936 </a:t>
            </a:r>
            <a:r>
              <a:rPr lang="en-US" dirty="0" err="1" smtClean="0"/>
              <a:t>Reichsgesetzblatt</a:t>
            </a:r>
            <a:r>
              <a:rPr lang="en-US" dirty="0" smtClean="0"/>
              <a:t>, Part I, page 133, signed by Frick). </a:t>
            </a:r>
          </a:p>
          <a:p>
            <a:r>
              <a:rPr lang="en-US" dirty="0" smtClean="0"/>
              <a:t>Jews were denied the right to hold public office or civil service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dirty="0" smtClean="0"/>
              <a:t>Prisoners lined up for execution</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381000" y="781050"/>
            <a:ext cx="8382000" cy="6076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5983</TotalTime>
  <Words>830</Words>
  <Application>Microsoft Office PowerPoint</Application>
  <PresentationFormat>On-screen Show (4:3)</PresentationFormat>
  <Paragraphs>61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The Holocuast</vt:lpstr>
      <vt:lpstr>Warm-up</vt:lpstr>
      <vt:lpstr>Go get a textbook</vt:lpstr>
      <vt:lpstr>Vocabulary</vt:lpstr>
      <vt:lpstr>What is the Holocaust?</vt:lpstr>
      <vt:lpstr>Children at a Concentration Camp</vt:lpstr>
      <vt:lpstr>Prisoners greeting liberators</vt:lpstr>
      <vt:lpstr>Discriminatory Rules</vt:lpstr>
      <vt:lpstr>Prisoners lined up for execution</vt:lpstr>
      <vt:lpstr>Prisoner in an execution line</vt:lpstr>
      <vt:lpstr>Mass Grave</vt:lpstr>
      <vt:lpstr>United States Response</vt:lpstr>
      <vt:lpstr>United States Response</vt:lpstr>
      <vt:lpstr>United States Response</vt:lpstr>
      <vt:lpstr>U.S. Response of Holocaust activity</vt:lpstr>
      <vt:lpstr>Did the United States do enough?</vt:lpstr>
      <vt:lpstr>Silent Debate</vt:lpstr>
      <vt:lpstr>Silent Debate example</vt:lpstr>
      <vt:lpstr>Exit Slip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Sejal</dc:creator>
  <cp:lastModifiedBy>Sejal</cp:lastModifiedBy>
  <cp:revision>115</cp:revision>
  <dcterms:created xsi:type="dcterms:W3CDTF">2009-12-08T00:03:24Z</dcterms:created>
  <dcterms:modified xsi:type="dcterms:W3CDTF">2011-05-11T12:30:39Z</dcterms:modified>
</cp:coreProperties>
</file>